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The Seasons Bold" charset="1" panose="00000000000000000000"/>
      <p:regular r:id="rId25"/>
    </p:embeddedFont>
    <p:embeddedFont>
      <p:font typeface="The Seasons" charset="1" panose="00000000000000000000"/>
      <p:regular r:id="rId26"/>
    </p:embeddedFont>
    <p:embeddedFont>
      <p:font typeface="Red Hat Display" charset="1" panose="02010503040201060303"/>
      <p:regular r:id="rId27"/>
    </p:embeddedFont>
    <p:embeddedFont>
      <p:font typeface="Safira March" charset="1" panose="02000503000000020003"/>
      <p:regular r:id="rId28"/>
    </p:embeddedFont>
    <p:embeddedFont>
      <p:font typeface="Red Hat Display Bold" charset="1" panose="02010803040201060303"/>
      <p:regular r:id="rId29"/>
    </p:embeddedFont>
    <p:embeddedFont>
      <p:font typeface="The Seasons Light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2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897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4167" y="3556799"/>
            <a:ext cx="11019666" cy="396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00"/>
              </a:lnSpc>
            </a:pPr>
            <a:r>
              <a:rPr lang="en-US" b="true" sz="9066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RECOMMENDATION SYSTEM FOR MOVIES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091054" y="288836"/>
            <a:ext cx="4105892" cy="1940967"/>
          </a:xfrm>
          <a:custGeom>
            <a:avLst/>
            <a:gdLst/>
            <a:ahLst/>
            <a:cxnLst/>
            <a:rect r="r" b="b" t="t" l="l"/>
            <a:pathLst>
              <a:path h="1940967" w="4105892">
                <a:moveTo>
                  <a:pt x="0" y="0"/>
                </a:moveTo>
                <a:lnTo>
                  <a:pt x="4105892" y="0"/>
                </a:lnTo>
                <a:lnTo>
                  <a:pt x="4105892" y="1940967"/>
                </a:lnTo>
                <a:lnTo>
                  <a:pt x="0" y="1940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07315" y="8386196"/>
            <a:ext cx="10116447" cy="87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Final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2373" y="9279566"/>
            <a:ext cx="10066332" cy="50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2991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Group 1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306055" y="3075245"/>
            <a:ext cx="2807692" cy="6251946"/>
          </a:xfrm>
          <a:custGeom>
            <a:avLst/>
            <a:gdLst/>
            <a:ahLst/>
            <a:cxnLst/>
            <a:rect r="r" b="b" t="t" l="l"/>
            <a:pathLst>
              <a:path h="6251946" w="2807692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03103" y="3710057"/>
            <a:ext cx="3182809" cy="6251946"/>
          </a:xfrm>
          <a:custGeom>
            <a:avLst/>
            <a:gdLst/>
            <a:ahLst/>
            <a:cxnLst/>
            <a:rect r="r" b="b" t="t" l="l"/>
            <a:pathLst>
              <a:path h="6251946" w="3182809">
                <a:moveTo>
                  <a:pt x="0" y="0"/>
                </a:moveTo>
                <a:lnTo>
                  <a:pt x="3182809" y="0"/>
                </a:lnTo>
                <a:lnTo>
                  <a:pt x="3182809" y="6251946"/>
                </a:lnTo>
                <a:lnTo>
                  <a:pt x="0" y="6251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22578" y="1127236"/>
            <a:ext cx="10365358" cy="1542675"/>
          </a:xfrm>
          <a:custGeom>
            <a:avLst/>
            <a:gdLst/>
            <a:ahLst/>
            <a:cxnLst/>
            <a:rect r="r" b="b" t="t" l="l"/>
            <a:pathLst>
              <a:path h="1542675" w="10365358">
                <a:moveTo>
                  <a:pt x="0" y="0"/>
                </a:moveTo>
                <a:lnTo>
                  <a:pt x="10365359" y="0"/>
                </a:lnTo>
                <a:lnTo>
                  <a:pt x="10365359" y="1542675"/>
                </a:lnTo>
                <a:lnTo>
                  <a:pt x="0" y="1542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8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19563" y="5452493"/>
            <a:ext cx="9371389" cy="3570449"/>
          </a:xfrm>
          <a:custGeom>
            <a:avLst/>
            <a:gdLst/>
            <a:ahLst/>
            <a:cxnLst/>
            <a:rect r="r" b="b" t="t" l="l"/>
            <a:pathLst>
              <a:path h="3570449" w="9371389">
                <a:moveTo>
                  <a:pt x="0" y="0"/>
                </a:moveTo>
                <a:lnTo>
                  <a:pt x="9371389" y="0"/>
                </a:lnTo>
                <a:lnTo>
                  <a:pt x="9371389" y="3570448"/>
                </a:lnTo>
                <a:lnTo>
                  <a:pt x="0" y="3570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54797" b="-31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3690" y="3546211"/>
            <a:ext cx="10425314" cy="131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b="true" sz="99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“4000 ROWS”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868" y="677801"/>
            <a:ext cx="10038417" cy="5092718"/>
          </a:xfrm>
          <a:custGeom>
            <a:avLst/>
            <a:gdLst/>
            <a:ahLst/>
            <a:cxnLst/>
            <a:rect r="r" b="b" t="t" l="l"/>
            <a:pathLst>
              <a:path h="5092718" w="10038417">
                <a:moveTo>
                  <a:pt x="0" y="0"/>
                </a:moveTo>
                <a:lnTo>
                  <a:pt x="10038418" y="0"/>
                </a:lnTo>
                <a:lnTo>
                  <a:pt x="10038418" y="5092718"/>
                </a:lnTo>
                <a:lnTo>
                  <a:pt x="0" y="509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82286" y="677801"/>
            <a:ext cx="7476979" cy="6395501"/>
          </a:xfrm>
          <a:custGeom>
            <a:avLst/>
            <a:gdLst/>
            <a:ahLst/>
            <a:cxnLst/>
            <a:rect r="r" b="b" t="t" l="l"/>
            <a:pathLst>
              <a:path h="6395501" w="7476979">
                <a:moveTo>
                  <a:pt x="0" y="0"/>
                </a:moveTo>
                <a:lnTo>
                  <a:pt x="7476978" y="0"/>
                </a:lnTo>
                <a:lnTo>
                  <a:pt x="7476978" y="6395502"/>
                </a:lnTo>
                <a:lnTo>
                  <a:pt x="0" y="6395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8712" y="6282824"/>
            <a:ext cx="10128730" cy="3217666"/>
          </a:xfrm>
          <a:custGeom>
            <a:avLst/>
            <a:gdLst/>
            <a:ahLst/>
            <a:cxnLst/>
            <a:rect r="r" b="b" t="t" l="l"/>
            <a:pathLst>
              <a:path h="3217666" w="10128730">
                <a:moveTo>
                  <a:pt x="0" y="0"/>
                </a:moveTo>
                <a:lnTo>
                  <a:pt x="10128730" y="0"/>
                </a:lnTo>
                <a:lnTo>
                  <a:pt x="10128730" y="3217667"/>
                </a:lnTo>
                <a:lnTo>
                  <a:pt x="0" y="3217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43499" y="2548105"/>
            <a:ext cx="2955087" cy="59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OUTPUT -&gt;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06239" y="8162427"/>
            <a:ext cx="5253061" cy="133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00"/>
              </a:lnSpc>
              <a:spcBef>
                <a:spcPct val="0"/>
              </a:spcBef>
            </a:pPr>
            <a:r>
              <a:rPr lang="en-US" b="true" sz="7357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97.42%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60364" y="7522055"/>
            <a:ext cx="4544811" cy="802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8"/>
              </a:lnSpc>
              <a:spcBef>
                <a:spcPct val="0"/>
              </a:spcBef>
            </a:pPr>
            <a:r>
              <a:rPr lang="en-US" b="true" sz="4363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ACCURACY%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184585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82343" y="2160114"/>
            <a:ext cx="5976957" cy="6979461"/>
          </a:xfrm>
          <a:custGeom>
            <a:avLst/>
            <a:gdLst/>
            <a:ahLst/>
            <a:cxnLst/>
            <a:rect r="r" b="b" t="t" l="l"/>
            <a:pathLst>
              <a:path h="6979461" w="5976957">
                <a:moveTo>
                  <a:pt x="0" y="0"/>
                </a:moveTo>
                <a:lnTo>
                  <a:pt x="5976957" y="0"/>
                </a:lnTo>
                <a:lnTo>
                  <a:pt x="5976957" y="6979462"/>
                </a:lnTo>
                <a:lnTo>
                  <a:pt x="0" y="697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34549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15487" y="-262067"/>
            <a:ext cx="8818902" cy="2581533"/>
          </a:xfrm>
          <a:custGeom>
            <a:avLst/>
            <a:gdLst/>
            <a:ahLst/>
            <a:cxnLst/>
            <a:rect r="r" b="b" t="t" l="l"/>
            <a:pathLst>
              <a:path h="2581533" w="8818902">
                <a:moveTo>
                  <a:pt x="0" y="0"/>
                </a:moveTo>
                <a:lnTo>
                  <a:pt x="8818902" y="0"/>
                </a:lnTo>
                <a:lnTo>
                  <a:pt x="8818902" y="2581534"/>
                </a:lnTo>
                <a:lnTo>
                  <a:pt x="0" y="2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481562" y="4723024"/>
            <a:ext cx="4161639" cy="4954333"/>
          </a:xfrm>
          <a:custGeom>
            <a:avLst/>
            <a:gdLst/>
            <a:ahLst/>
            <a:cxnLst/>
            <a:rect r="r" b="b" t="t" l="l"/>
            <a:pathLst>
              <a:path h="4954333" w="4161639">
                <a:moveTo>
                  <a:pt x="4161639" y="0"/>
                </a:moveTo>
                <a:lnTo>
                  <a:pt x="0" y="0"/>
                </a:lnTo>
                <a:lnTo>
                  <a:pt x="0" y="4954333"/>
                </a:lnTo>
                <a:lnTo>
                  <a:pt x="4161639" y="4954333"/>
                </a:lnTo>
                <a:lnTo>
                  <a:pt x="416163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79262" y="2160114"/>
            <a:ext cx="4583120" cy="2166566"/>
          </a:xfrm>
          <a:custGeom>
            <a:avLst/>
            <a:gdLst/>
            <a:ahLst/>
            <a:cxnLst/>
            <a:rect r="r" b="b" t="t" l="l"/>
            <a:pathLst>
              <a:path h="2166566" w="4583120">
                <a:moveTo>
                  <a:pt x="0" y="0"/>
                </a:moveTo>
                <a:lnTo>
                  <a:pt x="4583120" y="0"/>
                </a:lnTo>
                <a:lnTo>
                  <a:pt x="4583120" y="2166566"/>
                </a:lnTo>
                <a:lnTo>
                  <a:pt x="0" y="2166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2499" y="3959653"/>
            <a:ext cx="10489845" cy="270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sz="10771" b="true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CONFUSION</a:t>
            </a:r>
          </a:p>
          <a:p>
            <a:pPr algn="l">
              <a:lnSpc>
                <a:spcPts val="9479"/>
              </a:lnSpc>
            </a:pPr>
            <a:r>
              <a:rPr lang="en-US" b="true" sz="107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MATRIX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3551">
            <a:off x="12822505" y="-2772259"/>
            <a:ext cx="8490359" cy="6082185"/>
          </a:xfrm>
          <a:custGeom>
            <a:avLst/>
            <a:gdLst/>
            <a:ahLst/>
            <a:cxnLst/>
            <a:rect r="r" b="b" t="t" l="l"/>
            <a:pathLst>
              <a:path h="6082185" w="8490359">
                <a:moveTo>
                  <a:pt x="0" y="0"/>
                </a:moveTo>
                <a:lnTo>
                  <a:pt x="8490359" y="0"/>
                </a:lnTo>
                <a:lnTo>
                  <a:pt x="8490359" y="6082184"/>
                </a:lnTo>
                <a:lnTo>
                  <a:pt x="0" y="6082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30519" y="7771478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0747" y="3227718"/>
            <a:ext cx="7238934" cy="5492087"/>
          </a:xfrm>
          <a:custGeom>
            <a:avLst/>
            <a:gdLst/>
            <a:ahLst/>
            <a:cxnLst/>
            <a:rect r="r" b="b" t="t" l="l"/>
            <a:pathLst>
              <a:path h="5492087" w="7238934">
                <a:moveTo>
                  <a:pt x="0" y="0"/>
                </a:moveTo>
                <a:lnTo>
                  <a:pt x="7238934" y="0"/>
                </a:lnTo>
                <a:lnTo>
                  <a:pt x="7238934" y="5492087"/>
                </a:lnTo>
                <a:lnTo>
                  <a:pt x="0" y="54920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37566"/>
            <a:ext cx="11507057" cy="1110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1"/>
              </a:lnSpc>
            </a:pPr>
            <a:r>
              <a:rPr lang="en-US" b="true" sz="8546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CONFUSION MATRIX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94200" y="3180093"/>
            <a:ext cx="8644852" cy="625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462" indent="-321231" lvl="1">
              <a:lnSpc>
                <a:spcPts val="4166"/>
              </a:lnSpc>
              <a:buFont typeface="Arial"/>
              <a:buChar char="•"/>
            </a:pPr>
            <a:r>
              <a:rPr lang="en-US" b="true" sz="2975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True Positive : </a:t>
            </a:r>
            <a:r>
              <a:rPr lang="en-US" b="true" sz="2975">
                <a:solidFill>
                  <a:srgbClr val="EECD8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2201</a:t>
            </a:r>
          </a:p>
          <a:p>
            <a:pPr algn="l" marL="1284923" indent="-428308" lvl="2">
              <a:lnSpc>
                <a:spcPts val="4166"/>
              </a:lnSpc>
              <a:buFont typeface="Arial"/>
              <a:buChar char="⚬"/>
            </a:pPr>
            <a:r>
              <a:rPr lang="en-US" sz="2975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2201</a:t>
            </a:r>
            <a:r>
              <a:rPr lang="en-US" sz="2975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positive reviews were predicted as positive reviews</a:t>
            </a:r>
          </a:p>
          <a:p>
            <a:pPr algn="l" marL="642462" indent="-321231" lvl="1">
              <a:lnSpc>
                <a:spcPts val="4166"/>
              </a:lnSpc>
              <a:buFont typeface="Arial"/>
              <a:buChar char="•"/>
            </a:pPr>
            <a:r>
              <a:rPr lang="en-US" b="true" sz="2975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False Positive : </a:t>
            </a:r>
            <a:r>
              <a:rPr lang="en-US" b="true" sz="2975">
                <a:solidFill>
                  <a:srgbClr val="EECD8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64</a:t>
            </a:r>
          </a:p>
          <a:p>
            <a:pPr algn="l" marL="1284923" indent="-428308" lvl="2">
              <a:lnSpc>
                <a:spcPts val="4166"/>
              </a:lnSpc>
              <a:buFont typeface="Arial"/>
              <a:buChar char="⚬"/>
            </a:pPr>
            <a:r>
              <a:rPr lang="en-US" sz="2975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64</a:t>
            </a:r>
            <a:r>
              <a:rPr lang="en-US" sz="2975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positive reviews were incorrectly predicted as negative reviews</a:t>
            </a:r>
          </a:p>
          <a:p>
            <a:pPr algn="l" marL="642462" indent="-321231" lvl="1">
              <a:lnSpc>
                <a:spcPts val="4166"/>
              </a:lnSpc>
              <a:buFont typeface="Arial"/>
              <a:buChar char="•"/>
            </a:pPr>
            <a:r>
              <a:rPr lang="en-US" b="true" sz="2975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False Negative : </a:t>
            </a:r>
            <a:r>
              <a:rPr lang="en-US" b="true" sz="2975">
                <a:solidFill>
                  <a:srgbClr val="EECD8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39</a:t>
            </a:r>
            <a:r>
              <a:rPr lang="en-US" b="true" sz="2975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</a:t>
            </a:r>
          </a:p>
          <a:p>
            <a:pPr algn="l" marL="1284923" indent="-428308" lvl="2">
              <a:lnSpc>
                <a:spcPts val="4166"/>
              </a:lnSpc>
              <a:buFont typeface="Arial"/>
              <a:buChar char="⚬"/>
            </a:pPr>
            <a:r>
              <a:rPr lang="en-US" sz="2975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39</a:t>
            </a:r>
            <a:r>
              <a:rPr lang="en-US" sz="2975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negative reviews were predicted incorrectly as positive reviews</a:t>
            </a:r>
          </a:p>
          <a:p>
            <a:pPr algn="l" marL="642462" indent="-321231" lvl="1">
              <a:lnSpc>
                <a:spcPts val="4166"/>
              </a:lnSpc>
              <a:buFont typeface="Arial"/>
              <a:buChar char="•"/>
            </a:pPr>
            <a:r>
              <a:rPr lang="en-US" b="true" sz="2975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False Positive : </a:t>
            </a:r>
            <a:r>
              <a:rPr lang="en-US" b="true" sz="2975">
                <a:solidFill>
                  <a:srgbClr val="EECD8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1696</a:t>
            </a:r>
          </a:p>
          <a:p>
            <a:pPr algn="l" marL="1284923" indent="-428308" lvl="2">
              <a:lnSpc>
                <a:spcPts val="4166"/>
              </a:lnSpc>
              <a:buFont typeface="Arial"/>
              <a:buChar char="⚬"/>
            </a:pPr>
            <a:r>
              <a:rPr lang="en-US" sz="2975">
                <a:solidFill>
                  <a:srgbClr val="EECD8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1696</a:t>
            </a:r>
            <a:r>
              <a:rPr lang="en-US" sz="2975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negative reviews were predicted correctly as negative reviews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065773"/>
            <a:ext cx="10855236" cy="139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9"/>
              </a:lnSpc>
            </a:pPr>
            <a:r>
              <a:rPr lang="en-US" b="true" sz="1077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EVALUATION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9016867"/>
            <a:ext cx="18288000" cy="1270133"/>
            <a:chOff x="0" y="0"/>
            <a:chExt cx="6186311" cy="429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86311" cy="429650"/>
            </a:xfrm>
            <a:custGeom>
              <a:avLst/>
              <a:gdLst/>
              <a:ahLst/>
              <a:cxnLst/>
              <a:rect r="r" b="b" t="t" l="l"/>
              <a:pathLst>
                <a:path h="42965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429650"/>
                  </a:lnTo>
                  <a:lnTo>
                    <a:pt x="0" y="429650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685649" y="-368661"/>
            <a:ext cx="5556875" cy="10020595"/>
          </a:xfrm>
          <a:custGeom>
            <a:avLst/>
            <a:gdLst/>
            <a:ahLst/>
            <a:cxnLst/>
            <a:rect r="r" b="b" t="t" l="l"/>
            <a:pathLst>
              <a:path h="10020595" w="5556875">
                <a:moveTo>
                  <a:pt x="0" y="0"/>
                </a:moveTo>
                <a:lnTo>
                  <a:pt x="5556875" y="0"/>
                </a:lnTo>
                <a:lnTo>
                  <a:pt x="5556875" y="10020594"/>
                </a:lnTo>
                <a:lnTo>
                  <a:pt x="0" y="10020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31777" y="5030754"/>
            <a:ext cx="8506868" cy="4516374"/>
          </a:xfrm>
          <a:custGeom>
            <a:avLst/>
            <a:gdLst/>
            <a:ahLst/>
            <a:cxnLst/>
            <a:rect r="r" b="b" t="t" l="l"/>
            <a:pathLst>
              <a:path h="4516374" w="8506868">
                <a:moveTo>
                  <a:pt x="0" y="0"/>
                </a:moveTo>
                <a:lnTo>
                  <a:pt x="8506868" y="0"/>
                </a:lnTo>
                <a:lnTo>
                  <a:pt x="8506868" y="4516373"/>
                </a:lnTo>
                <a:lnTo>
                  <a:pt x="0" y="4516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310450" y="-598347"/>
            <a:ext cx="4739039" cy="4661491"/>
          </a:xfrm>
          <a:custGeom>
            <a:avLst/>
            <a:gdLst/>
            <a:ahLst/>
            <a:cxnLst/>
            <a:rect r="r" b="b" t="t" l="l"/>
            <a:pathLst>
              <a:path h="4661491" w="4739039">
                <a:moveTo>
                  <a:pt x="0" y="0"/>
                </a:moveTo>
                <a:lnTo>
                  <a:pt x="4739039" y="0"/>
                </a:lnTo>
                <a:lnTo>
                  <a:pt x="4739039" y="4661491"/>
                </a:lnTo>
                <a:lnTo>
                  <a:pt x="0" y="4661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53828" y="4324103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4368188" y="0"/>
                </a:moveTo>
                <a:lnTo>
                  <a:pt x="0" y="0"/>
                </a:lnTo>
                <a:lnTo>
                  <a:pt x="0" y="5200223"/>
                </a:lnTo>
                <a:lnTo>
                  <a:pt x="4368188" y="5200223"/>
                </a:lnTo>
                <a:lnTo>
                  <a:pt x="43681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371" y="0"/>
            <a:ext cx="9175371" cy="5143500"/>
            <a:chOff x="0" y="0"/>
            <a:chExt cx="3103767" cy="17399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062214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04864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0" y="0"/>
                </a:moveTo>
                <a:lnTo>
                  <a:pt x="2016774" y="0"/>
                </a:lnTo>
                <a:lnTo>
                  <a:pt x="2016774" y="10637104"/>
                </a:lnTo>
                <a:lnTo>
                  <a:pt x="0" y="10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5143500"/>
            <a:ext cx="9175371" cy="5143500"/>
            <a:chOff x="0" y="0"/>
            <a:chExt cx="3103767" cy="17399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03767" cy="1739900"/>
            </a:xfrm>
            <a:custGeom>
              <a:avLst/>
              <a:gdLst/>
              <a:ahLst/>
              <a:cxnLst/>
              <a:rect r="r" b="b" t="t" l="l"/>
              <a:pathLst>
                <a:path h="1739900" w="3103767">
                  <a:moveTo>
                    <a:pt x="0" y="0"/>
                  </a:moveTo>
                  <a:lnTo>
                    <a:pt x="3103767" y="0"/>
                  </a:lnTo>
                  <a:lnTo>
                    <a:pt x="3103767" y="1739900"/>
                  </a:lnTo>
                  <a:lnTo>
                    <a:pt x="0" y="1739900"/>
                  </a:lnTo>
                  <a:close/>
                </a:path>
              </a:pathLst>
            </a:custGeom>
            <a:solidFill>
              <a:srgbClr val="460008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6468628" y="-175052"/>
            <a:ext cx="2016774" cy="10637104"/>
          </a:xfrm>
          <a:custGeom>
            <a:avLst/>
            <a:gdLst/>
            <a:ahLst/>
            <a:cxnLst/>
            <a:rect r="r" b="b" t="t" l="l"/>
            <a:pathLst>
              <a:path h="10637104" w="2016774">
                <a:moveTo>
                  <a:pt x="2016773" y="0"/>
                </a:moveTo>
                <a:lnTo>
                  <a:pt x="0" y="0"/>
                </a:lnTo>
                <a:lnTo>
                  <a:pt x="0" y="10637104"/>
                </a:lnTo>
                <a:lnTo>
                  <a:pt x="2016773" y="10637104"/>
                </a:lnTo>
                <a:lnTo>
                  <a:pt x="201677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61982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49166" y="2074153"/>
            <a:ext cx="6714296" cy="1653395"/>
          </a:xfrm>
          <a:custGeom>
            <a:avLst/>
            <a:gdLst/>
            <a:ahLst/>
            <a:cxnLst/>
            <a:rect r="r" b="b" t="t" l="l"/>
            <a:pathLst>
              <a:path h="1653395" w="6714296">
                <a:moveTo>
                  <a:pt x="0" y="0"/>
                </a:moveTo>
                <a:lnTo>
                  <a:pt x="6714296" y="0"/>
                </a:lnTo>
                <a:lnTo>
                  <a:pt x="6714296" y="1653395"/>
                </a:lnTo>
                <a:lnTo>
                  <a:pt x="0" y="16533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56537" y="3849567"/>
            <a:ext cx="3667029" cy="989133"/>
          </a:xfrm>
          <a:custGeom>
            <a:avLst/>
            <a:gdLst/>
            <a:ahLst/>
            <a:cxnLst/>
            <a:rect r="r" b="b" t="t" l="l"/>
            <a:pathLst>
              <a:path h="989133" w="3667029">
                <a:moveTo>
                  <a:pt x="0" y="0"/>
                </a:moveTo>
                <a:lnTo>
                  <a:pt x="3667028" y="0"/>
                </a:lnTo>
                <a:lnTo>
                  <a:pt x="3667028" y="989133"/>
                </a:lnTo>
                <a:lnTo>
                  <a:pt x="0" y="989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286194" y="6746600"/>
            <a:ext cx="7207715" cy="1252340"/>
          </a:xfrm>
          <a:custGeom>
            <a:avLst/>
            <a:gdLst/>
            <a:ahLst/>
            <a:cxnLst/>
            <a:rect r="r" b="b" t="t" l="l"/>
            <a:pathLst>
              <a:path h="1252340" w="7207715">
                <a:moveTo>
                  <a:pt x="0" y="0"/>
                </a:moveTo>
                <a:lnTo>
                  <a:pt x="7207714" y="0"/>
                </a:lnTo>
                <a:lnTo>
                  <a:pt x="7207714" y="1252340"/>
                </a:lnTo>
                <a:lnTo>
                  <a:pt x="0" y="125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04228" y="8322414"/>
            <a:ext cx="4404171" cy="935886"/>
          </a:xfrm>
          <a:custGeom>
            <a:avLst/>
            <a:gdLst/>
            <a:ahLst/>
            <a:cxnLst/>
            <a:rect r="r" b="b" t="t" l="l"/>
            <a:pathLst>
              <a:path h="935886" w="4404171">
                <a:moveTo>
                  <a:pt x="0" y="0"/>
                </a:moveTo>
                <a:lnTo>
                  <a:pt x="4404171" y="0"/>
                </a:lnTo>
                <a:lnTo>
                  <a:pt x="4404171" y="935886"/>
                </a:lnTo>
                <a:lnTo>
                  <a:pt x="0" y="9358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68204" y="6746600"/>
            <a:ext cx="7019501" cy="1298608"/>
          </a:xfrm>
          <a:custGeom>
            <a:avLst/>
            <a:gdLst/>
            <a:ahLst/>
            <a:cxnLst/>
            <a:rect r="r" b="b" t="t" l="l"/>
            <a:pathLst>
              <a:path h="1298608" w="7019501">
                <a:moveTo>
                  <a:pt x="0" y="0"/>
                </a:moveTo>
                <a:lnTo>
                  <a:pt x="7019502" y="0"/>
                </a:lnTo>
                <a:lnTo>
                  <a:pt x="7019502" y="1298607"/>
                </a:lnTo>
                <a:lnTo>
                  <a:pt x="0" y="12986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30509" y="8322414"/>
            <a:ext cx="3733513" cy="898289"/>
          </a:xfrm>
          <a:custGeom>
            <a:avLst/>
            <a:gdLst/>
            <a:ahLst/>
            <a:cxnLst/>
            <a:rect r="r" b="b" t="t" l="l"/>
            <a:pathLst>
              <a:path h="898289" w="3733513">
                <a:moveTo>
                  <a:pt x="0" y="0"/>
                </a:moveTo>
                <a:lnTo>
                  <a:pt x="3733513" y="0"/>
                </a:lnTo>
                <a:lnTo>
                  <a:pt x="3733513" y="898289"/>
                </a:lnTo>
                <a:lnTo>
                  <a:pt x="0" y="8982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49779" y="5758367"/>
            <a:ext cx="6294973" cy="98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Recall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42565" y="904875"/>
            <a:ext cx="6294973" cy="98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Accuracy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5856" y="919253"/>
            <a:ext cx="9502818" cy="314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4"/>
              </a:lnSpc>
            </a:pPr>
            <a:r>
              <a:rPr lang="en-US" b="true" sz="8632">
                <a:solidFill>
                  <a:srgbClr val="FFF9C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EVALUATION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2565" y="5758367"/>
            <a:ext cx="6294973" cy="988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5718">
                <a:solidFill>
                  <a:srgbClr val="C8A888"/>
                </a:solidFill>
                <a:latin typeface="The Seasons"/>
                <a:ea typeface="The Seasons"/>
                <a:cs typeface="The Seasons"/>
                <a:sym typeface="The Seasons"/>
              </a:rPr>
              <a:t>Precision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5240">
            <a:off x="15720794" y="2440164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96" y="1046224"/>
            <a:ext cx="14271009" cy="1040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9"/>
              </a:lnSpc>
            </a:pPr>
            <a:r>
              <a:rPr lang="en-US" b="true" sz="802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PATTERN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08496" y="6500446"/>
            <a:ext cx="13678522" cy="3074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</a:pPr>
            <a:r>
              <a:rPr lang="en-US" b="true" sz="539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High numbers of true positive and negative value</a:t>
            </a:r>
            <a:r>
              <a:rPr lang="en-US" sz="5399">
                <a:solidFill>
                  <a:srgbClr val="D1B266"/>
                </a:solidFill>
                <a:latin typeface="The Seasons Light"/>
                <a:ea typeface="The Seasons Light"/>
                <a:cs typeface="The Seasons Light"/>
                <a:sym typeface="The Seasons Light"/>
              </a:rPr>
              <a:t>; therefore, well performance in detecting positive and negative reviews and </a:t>
            </a:r>
            <a:r>
              <a:rPr lang="en-US" b="true" sz="5399">
                <a:solidFill>
                  <a:srgbClr val="798DB1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low misclassification rate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445240">
            <a:off x="-7496004" y="-429299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73100" y="2629551"/>
            <a:ext cx="14341800" cy="3446319"/>
            <a:chOff x="0" y="0"/>
            <a:chExt cx="19122399" cy="45950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09429" cy="4595092"/>
            </a:xfrm>
            <a:custGeom>
              <a:avLst/>
              <a:gdLst/>
              <a:ahLst/>
              <a:cxnLst/>
              <a:rect r="r" b="b" t="t" l="l"/>
              <a:pathLst>
                <a:path h="4595092" w="8509429">
                  <a:moveTo>
                    <a:pt x="0" y="0"/>
                  </a:moveTo>
                  <a:lnTo>
                    <a:pt x="8509429" y="0"/>
                  </a:lnTo>
                  <a:lnTo>
                    <a:pt x="8509429" y="4595092"/>
                  </a:lnTo>
                  <a:lnTo>
                    <a:pt x="0" y="459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0612970" y="0"/>
              <a:ext cx="8509429" cy="4595092"/>
            </a:xfrm>
            <a:custGeom>
              <a:avLst/>
              <a:gdLst/>
              <a:ahLst/>
              <a:cxnLst/>
              <a:rect r="r" b="b" t="t" l="l"/>
              <a:pathLst>
                <a:path h="4595092" w="8509429">
                  <a:moveTo>
                    <a:pt x="0" y="0"/>
                  </a:moveTo>
                  <a:lnTo>
                    <a:pt x="8509429" y="0"/>
                  </a:lnTo>
                  <a:lnTo>
                    <a:pt x="8509429" y="4595092"/>
                  </a:lnTo>
                  <a:lnTo>
                    <a:pt x="0" y="459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08725" y="-180975"/>
              <a:ext cx="6058416" cy="2107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89"/>
                </a:lnSpc>
              </a:pPr>
              <a:r>
                <a:rPr lang="en-US" b="true" sz="9492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2265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66212" y="1578022"/>
              <a:ext cx="7577004" cy="71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b="true" sz="3222">
                  <a:solidFill>
                    <a:srgbClr val="93261E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POSITIVE</a:t>
              </a: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reviews in total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07555" y="2161059"/>
              <a:ext cx="3860757" cy="134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68"/>
                </a:lnSpc>
              </a:pPr>
              <a:r>
                <a:rPr lang="en-US" b="true" sz="6049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2201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49431" y="3245259"/>
              <a:ext cx="7577004" cy="71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were </a:t>
              </a:r>
              <a:r>
                <a:rPr lang="en-US" sz="3222">
                  <a:solidFill>
                    <a:srgbClr val="93261E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correctly</a:t>
              </a: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predicted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1838477" y="-180975"/>
              <a:ext cx="6058416" cy="2107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289"/>
                </a:lnSpc>
              </a:pPr>
              <a:r>
                <a:rPr lang="en-US" b="true" sz="9492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1735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079183" y="1578022"/>
              <a:ext cx="7577004" cy="71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b="true" sz="3222">
                  <a:solidFill>
                    <a:srgbClr val="4B635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NEGATIVE</a:t>
              </a: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reviews in total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937307" y="2183246"/>
              <a:ext cx="3860757" cy="13416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68"/>
                </a:lnSpc>
              </a:pPr>
              <a:r>
                <a:rPr lang="en-US" b="true" sz="6049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1696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079183" y="3245259"/>
              <a:ext cx="7577004" cy="7195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12"/>
                </a:lnSpc>
              </a:pP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were </a:t>
              </a:r>
              <a:r>
                <a:rPr lang="en-US" sz="3222">
                  <a:solidFill>
                    <a:srgbClr val="4B635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correctly</a:t>
              </a:r>
              <a:r>
                <a:rPr lang="en-US" sz="3222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predicted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23143">
            <a:off x="11791993" y="-392505"/>
            <a:ext cx="8775780" cy="9282075"/>
          </a:xfrm>
          <a:custGeom>
            <a:avLst/>
            <a:gdLst/>
            <a:ahLst/>
            <a:cxnLst/>
            <a:rect r="r" b="b" t="t" l="l"/>
            <a:pathLst>
              <a:path h="9282075" w="8775780">
                <a:moveTo>
                  <a:pt x="0" y="0"/>
                </a:moveTo>
                <a:lnTo>
                  <a:pt x="8775781" y="0"/>
                </a:lnTo>
                <a:lnTo>
                  <a:pt x="8775781" y="9282075"/>
                </a:lnTo>
                <a:lnTo>
                  <a:pt x="0" y="9282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81125"/>
            <a:ext cx="12805764" cy="1601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46"/>
              </a:lnSpc>
            </a:pPr>
            <a:r>
              <a:rPr lang="en-US" b="true" sz="122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DATASET BIASES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50058" y="6665904"/>
            <a:ext cx="10244052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dataset shows a slight bias towards positive reviews, as there are more positive reviews (2,265) compared to negative ones (1,735). However, this minor imbalance is not a significant concern, as the evaluation metrics remain strong and indicate reliable performance.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59750" y="3810642"/>
            <a:ext cx="9824668" cy="2360857"/>
            <a:chOff x="0" y="0"/>
            <a:chExt cx="13099558" cy="3147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29277" cy="3147809"/>
            </a:xfrm>
            <a:custGeom>
              <a:avLst/>
              <a:gdLst/>
              <a:ahLst/>
              <a:cxnLst/>
              <a:rect r="r" b="b" t="t" l="l"/>
              <a:pathLst>
                <a:path h="3147809" w="5829277">
                  <a:moveTo>
                    <a:pt x="0" y="0"/>
                  </a:moveTo>
                  <a:lnTo>
                    <a:pt x="5829277" y="0"/>
                  </a:lnTo>
                  <a:lnTo>
                    <a:pt x="5829277" y="3147809"/>
                  </a:lnTo>
                  <a:lnTo>
                    <a:pt x="0" y="3147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7270281" y="0"/>
              <a:ext cx="5829277" cy="3147809"/>
            </a:xfrm>
            <a:custGeom>
              <a:avLst/>
              <a:gdLst/>
              <a:ahLst/>
              <a:cxnLst/>
              <a:rect r="r" b="b" t="t" l="l"/>
              <a:pathLst>
                <a:path h="3147809" w="5829277">
                  <a:moveTo>
                    <a:pt x="0" y="0"/>
                  </a:moveTo>
                  <a:lnTo>
                    <a:pt x="5829277" y="0"/>
                  </a:lnTo>
                  <a:lnTo>
                    <a:pt x="5829277" y="3147809"/>
                  </a:lnTo>
                  <a:lnTo>
                    <a:pt x="0" y="3147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59518" y="-123825"/>
              <a:ext cx="4150241" cy="1443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3"/>
                </a:lnSpc>
              </a:pPr>
              <a:r>
                <a:rPr lang="en-US" b="true" sz="6502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2265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19373" y="1088579"/>
              <a:ext cx="5190531" cy="48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b="true" sz="2207">
                  <a:solidFill>
                    <a:srgbClr val="93261E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POSITIVE</a:t>
              </a: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reviews in total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12257" y="1472981"/>
              <a:ext cx="2644762" cy="926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01"/>
                </a:lnSpc>
              </a:pPr>
              <a:r>
                <a:rPr lang="en-US" b="true" sz="4143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2201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9373" y="2230699"/>
              <a:ext cx="5190531" cy="48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were </a:t>
              </a:r>
              <a:r>
                <a:rPr lang="en-US" sz="2207">
                  <a:solidFill>
                    <a:srgbClr val="93261E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correctly</a:t>
              </a: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predicted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109799" y="-123825"/>
              <a:ext cx="4150241" cy="1443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103"/>
                </a:lnSpc>
              </a:pPr>
              <a:r>
                <a:rPr lang="en-US" b="true" sz="6502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1735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589654" y="1088579"/>
              <a:ext cx="5190531" cy="48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b="true" sz="2207">
                  <a:solidFill>
                    <a:srgbClr val="4B635A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NEGATIVE</a:t>
              </a: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reviews in total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862538" y="1488180"/>
              <a:ext cx="2644762" cy="9265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01"/>
                </a:lnSpc>
              </a:pPr>
              <a:r>
                <a:rPr lang="en-US" b="true" sz="4143">
                  <a:solidFill>
                    <a:srgbClr val="1F222B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1696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7589654" y="2230699"/>
              <a:ext cx="5190531" cy="4853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0"/>
                </a:lnSpc>
              </a:pP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were </a:t>
              </a:r>
              <a:r>
                <a:rPr lang="en-US" sz="2207">
                  <a:solidFill>
                    <a:srgbClr val="4B635A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correctly</a:t>
              </a:r>
              <a:r>
                <a:rPr lang="en-US" sz="2207">
                  <a:solidFill>
                    <a:srgbClr val="1F222B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predicted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30717"/>
            <a:ext cx="11655340" cy="1452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b="true" sz="11136">
                <a:solidFill>
                  <a:srgbClr val="FFF9C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CONCLUSION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702131" y="1625183"/>
            <a:ext cx="5359236" cy="7036635"/>
          </a:xfrm>
          <a:custGeom>
            <a:avLst/>
            <a:gdLst/>
            <a:ahLst/>
            <a:cxnLst/>
            <a:rect r="r" b="b" t="t" l="l"/>
            <a:pathLst>
              <a:path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4"/>
                </a:lnTo>
                <a:lnTo>
                  <a:pt x="0" y="7036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539338"/>
            <a:ext cx="9177089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</a:t>
            </a:r>
            <a:r>
              <a:rPr lang="en-US" b="true" sz="3500">
                <a:solidFill>
                  <a:srgbClr val="9326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high</a:t>
            </a: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number of </a:t>
            </a:r>
            <a:r>
              <a:rPr lang="en-US" b="true" sz="3500">
                <a:solidFill>
                  <a:srgbClr val="93261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accurately predicted positive and negative reviews</a:t>
            </a: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highlight the model's effectiveness in sentiment analysis.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34374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This indicates </a:t>
            </a:r>
            <a:r>
              <a:rPr lang="en-US" b="true" sz="3500">
                <a:solidFill>
                  <a:srgbClr val="798DB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strong performance</a:t>
            </a:r>
            <a:r>
              <a:rPr lang="en-US" sz="3500">
                <a:solidFill>
                  <a:srgbClr val="34374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in detecting sentiments with </a:t>
            </a:r>
            <a:r>
              <a:rPr lang="en-US" b="true" sz="3500">
                <a:solidFill>
                  <a:srgbClr val="798DB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minimal misclassification</a:t>
            </a:r>
            <a:r>
              <a:rPr lang="en-US" sz="3500">
                <a:solidFill>
                  <a:srgbClr val="34374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supporting the model's reliability for practical applications.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751040"/>
            <a:ext cx="18288000" cy="1535960"/>
            <a:chOff x="0" y="0"/>
            <a:chExt cx="6186311" cy="519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9572"/>
            </a:xfrm>
            <a:custGeom>
              <a:avLst/>
              <a:gdLst/>
              <a:ahLst/>
              <a:cxnLst/>
              <a:rect r="r" b="b" t="t" l="l"/>
              <a:pathLst>
                <a:path h="51957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9572"/>
                  </a:lnTo>
                  <a:lnTo>
                    <a:pt x="0" y="519572"/>
                  </a:lnTo>
                  <a:close/>
                </a:path>
              </a:pathLst>
            </a:custGeom>
            <a:solidFill>
              <a:srgbClr val="1F222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84897" y="-2216714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1816" y="5430792"/>
            <a:ext cx="2908538" cy="4610074"/>
          </a:xfrm>
          <a:custGeom>
            <a:avLst/>
            <a:gdLst/>
            <a:ahLst/>
            <a:cxnLst/>
            <a:rect r="r" b="b" t="t" l="l"/>
            <a:pathLst>
              <a:path h="4610074" w="2908538">
                <a:moveTo>
                  <a:pt x="0" y="0"/>
                </a:moveTo>
                <a:lnTo>
                  <a:pt x="2908538" y="0"/>
                </a:lnTo>
                <a:lnTo>
                  <a:pt x="2908538" y="4610074"/>
                </a:lnTo>
                <a:lnTo>
                  <a:pt x="0" y="461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39059" y="4095345"/>
            <a:ext cx="11209883" cy="259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5"/>
              </a:lnSpc>
            </a:pPr>
            <a:r>
              <a:rPr lang="en-US" b="true" sz="11552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 FOR LISTENING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9406" y="6848476"/>
            <a:ext cx="12929188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F222B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Don't hesitate to ask any questions!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14524718" y="4199171"/>
            <a:ext cx="4907024" cy="5841695"/>
          </a:xfrm>
          <a:custGeom>
            <a:avLst/>
            <a:gdLst/>
            <a:ahLst/>
            <a:cxnLst/>
            <a:rect r="r" b="b" t="t" l="l"/>
            <a:pathLst>
              <a:path h="5841695" w="4907024">
                <a:moveTo>
                  <a:pt x="4907024" y="0"/>
                </a:moveTo>
                <a:lnTo>
                  <a:pt x="0" y="0"/>
                </a:lnTo>
                <a:lnTo>
                  <a:pt x="0" y="5841695"/>
                </a:lnTo>
                <a:lnTo>
                  <a:pt x="4907024" y="5841695"/>
                </a:lnTo>
                <a:lnTo>
                  <a:pt x="49070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42622" y="2650271"/>
            <a:ext cx="15402755" cy="1568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b="true" sz="12508">
                <a:solidFill>
                  <a:srgbClr val="5F1A1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TOPIC OUTLINE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66504" y="6833680"/>
            <a:ext cx="6425675" cy="5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3. Confusion Matrix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2595023">
            <a:off x="1091118" y="6833359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33625" y="5099505"/>
            <a:ext cx="6425675" cy="3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2. Data pre-prepocessing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595023">
            <a:off x="1091118" y="4988561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0661" y="5099505"/>
            <a:ext cx="6537361" cy="395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303" indent="-253151" lvl="1">
              <a:lnSpc>
                <a:spcPts val="3283"/>
              </a:lnSpc>
              <a:buAutoNum type="arabicPeriod" startAt="1"/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 Dataset/EDA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2595023">
            <a:off x="9246553" y="4988561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595023">
            <a:off x="9246553" y="6833359"/>
            <a:ext cx="1193495" cy="655337"/>
          </a:xfrm>
          <a:custGeom>
            <a:avLst/>
            <a:gdLst/>
            <a:ahLst/>
            <a:cxnLst/>
            <a:rect r="r" b="b" t="t" l="l"/>
            <a:pathLst>
              <a:path h="655337" w="1193495">
                <a:moveTo>
                  <a:pt x="0" y="0"/>
                </a:moveTo>
                <a:lnTo>
                  <a:pt x="1193495" y="0"/>
                </a:lnTo>
                <a:lnTo>
                  <a:pt x="1193495" y="655337"/>
                </a:lnTo>
                <a:lnTo>
                  <a:pt x="0" y="655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33625" y="6833680"/>
            <a:ext cx="6425675" cy="50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5"/>
              </a:lnSpc>
            </a:pPr>
            <a:r>
              <a:rPr lang="en-US" sz="2345">
                <a:solidFill>
                  <a:srgbClr val="1F222B"/>
                </a:solidFill>
                <a:latin typeface="Safira March"/>
                <a:ea typeface="Safira March"/>
                <a:cs typeface="Safira March"/>
                <a:sym typeface="Safira March"/>
              </a:rPr>
              <a:t>4. Evaluation/conclusion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796894" y="1733560"/>
            <a:ext cx="5032207" cy="7188868"/>
          </a:xfrm>
          <a:custGeom>
            <a:avLst/>
            <a:gdLst/>
            <a:ahLst/>
            <a:cxnLst/>
            <a:rect r="r" b="b" t="t" l="l"/>
            <a:pathLst>
              <a:path h="7188868" w="5032207">
                <a:moveTo>
                  <a:pt x="0" y="0"/>
                </a:moveTo>
                <a:lnTo>
                  <a:pt x="5032207" y="0"/>
                </a:lnTo>
                <a:lnTo>
                  <a:pt x="5032207" y="7188868"/>
                </a:lnTo>
                <a:lnTo>
                  <a:pt x="0" y="7188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27655" y="5327994"/>
            <a:ext cx="5431328" cy="3930306"/>
          </a:xfrm>
          <a:custGeom>
            <a:avLst/>
            <a:gdLst/>
            <a:ahLst/>
            <a:cxnLst/>
            <a:rect r="r" b="b" t="t" l="l"/>
            <a:pathLst>
              <a:path h="3930306" w="5431328">
                <a:moveTo>
                  <a:pt x="0" y="0"/>
                </a:moveTo>
                <a:lnTo>
                  <a:pt x="5431328" y="0"/>
                </a:lnTo>
                <a:lnTo>
                  <a:pt x="5431328" y="3930306"/>
                </a:lnTo>
                <a:lnTo>
                  <a:pt x="0" y="393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8995" y="4358166"/>
            <a:ext cx="4368188" cy="5200223"/>
          </a:xfrm>
          <a:custGeom>
            <a:avLst/>
            <a:gdLst/>
            <a:ahLst/>
            <a:cxnLst/>
            <a:rect r="r" b="b" t="t" l="l"/>
            <a:pathLst>
              <a:path h="5200223" w="4368188">
                <a:moveTo>
                  <a:pt x="0" y="0"/>
                </a:moveTo>
                <a:lnTo>
                  <a:pt x="4368187" y="0"/>
                </a:lnTo>
                <a:lnTo>
                  <a:pt x="4368187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6894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91106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81468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8752" y="2496161"/>
            <a:ext cx="11968832" cy="135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90"/>
              </a:lnSpc>
            </a:pPr>
            <a:r>
              <a:rPr lang="en-US" b="true" sz="107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DATASET / EDA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9604" y="4358166"/>
            <a:ext cx="4718021" cy="5200223"/>
          </a:xfrm>
          <a:custGeom>
            <a:avLst/>
            <a:gdLst/>
            <a:ahLst/>
            <a:cxnLst/>
            <a:rect r="r" b="b" t="t" l="l"/>
            <a:pathLst>
              <a:path h="5200223" w="4718021">
                <a:moveTo>
                  <a:pt x="0" y="0"/>
                </a:moveTo>
                <a:lnTo>
                  <a:pt x="4718021" y="0"/>
                </a:lnTo>
                <a:lnTo>
                  <a:pt x="4718021" y="5200223"/>
                </a:lnTo>
                <a:lnTo>
                  <a:pt x="0" y="5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87802"/>
            <a:ext cx="12029477" cy="1506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6"/>
              </a:lnSpc>
            </a:pPr>
            <a:r>
              <a:rPr lang="en-US" b="true" sz="1152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DATASET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960399">
            <a:off x="12403620" y="-481685"/>
            <a:ext cx="9711359" cy="5102878"/>
          </a:xfrm>
          <a:custGeom>
            <a:avLst/>
            <a:gdLst/>
            <a:ahLst/>
            <a:cxnLst/>
            <a:rect r="r" b="b" t="t" l="l"/>
            <a:pathLst>
              <a:path h="5102878" w="9711359">
                <a:moveTo>
                  <a:pt x="0" y="0"/>
                </a:moveTo>
                <a:lnTo>
                  <a:pt x="9711360" y="0"/>
                </a:lnTo>
                <a:lnTo>
                  <a:pt x="9711360" y="5102878"/>
                </a:lnTo>
                <a:lnTo>
                  <a:pt x="0" y="510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9645">
            <a:off x="11950647" y="5061414"/>
            <a:ext cx="7254365" cy="5866967"/>
          </a:xfrm>
          <a:custGeom>
            <a:avLst/>
            <a:gdLst/>
            <a:ahLst/>
            <a:cxnLst/>
            <a:rect r="r" b="b" t="t" l="l"/>
            <a:pathLst>
              <a:path h="5866967" w="7254365">
                <a:moveTo>
                  <a:pt x="0" y="0"/>
                </a:moveTo>
                <a:lnTo>
                  <a:pt x="7254364" y="0"/>
                </a:lnTo>
                <a:lnTo>
                  <a:pt x="7254364" y="5866967"/>
                </a:lnTo>
                <a:lnTo>
                  <a:pt x="0" y="5866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3323" y="3235632"/>
            <a:ext cx="11301259" cy="2994834"/>
          </a:xfrm>
          <a:custGeom>
            <a:avLst/>
            <a:gdLst/>
            <a:ahLst/>
            <a:cxnLst/>
            <a:rect r="r" b="b" t="t" l="l"/>
            <a:pathLst>
              <a:path h="2994834" w="11301259">
                <a:moveTo>
                  <a:pt x="0" y="0"/>
                </a:moveTo>
                <a:lnTo>
                  <a:pt x="11301259" y="0"/>
                </a:lnTo>
                <a:lnTo>
                  <a:pt x="11301259" y="2994834"/>
                </a:lnTo>
                <a:lnTo>
                  <a:pt x="0" y="2994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11438" y="8178405"/>
            <a:ext cx="4573140" cy="1326211"/>
          </a:xfrm>
          <a:custGeom>
            <a:avLst/>
            <a:gdLst/>
            <a:ahLst/>
            <a:cxnLst/>
            <a:rect r="r" b="b" t="t" l="l"/>
            <a:pathLst>
              <a:path h="1326211" w="4573140">
                <a:moveTo>
                  <a:pt x="0" y="0"/>
                </a:moveTo>
                <a:lnTo>
                  <a:pt x="4573141" y="0"/>
                </a:lnTo>
                <a:lnTo>
                  <a:pt x="4573141" y="1326210"/>
                </a:lnTo>
                <a:lnTo>
                  <a:pt x="0" y="1326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4005" y="6608573"/>
            <a:ext cx="7859896" cy="1125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2"/>
              </a:lnSpc>
            </a:pP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Rotten Tomatoes is </a:t>
            </a:r>
            <a:r>
              <a:rPr lang="en-US" sz="3222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 American review-aggregation website for film and television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95055" y="1827060"/>
            <a:ext cx="4469248" cy="7043228"/>
          </a:xfrm>
          <a:custGeom>
            <a:avLst/>
            <a:gdLst/>
            <a:ahLst/>
            <a:cxnLst/>
            <a:rect r="r" b="b" t="t" l="l"/>
            <a:pathLst>
              <a:path h="7043228" w="4469248">
                <a:moveTo>
                  <a:pt x="0" y="0"/>
                </a:moveTo>
                <a:lnTo>
                  <a:pt x="4469249" y="0"/>
                </a:lnTo>
                <a:lnTo>
                  <a:pt x="4469249" y="7043228"/>
                </a:lnTo>
                <a:lnTo>
                  <a:pt x="0" y="704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083" y="2915187"/>
            <a:ext cx="12594094" cy="2228313"/>
          </a:xfrm>
          <a:custGeom>
            <a:avLst/>
            <a:gdLst/>
            <a:ahLst/>
            <a:cxnLst/>
            <a:rect r="r" b="b" t="t" l="l"/>
            <a:pathLst>
              <a:path h="2228313" w="12594094">
                <a:moveTo>
                  <a:pt x="0" y="0"/>
                </a:moveTo>
                <a:lnTo>
                  <a:pt x="12594094" y="0"/>
                </a:lnTo>
                <a:lnTo>
                  <a:pt x="12594094" y="2228313"/>
                </a:lnTo>
                <a:lnTo>
                  <a:pt x="0" y="2228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32593" y="5672052"/>
            <a:ext cx="900144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true">
                <a:solidFill>
                  <a:srgbClr val="1F222B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Pre-trained model from Hugging Face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7063" y="1314450"/>
            <a:ext cx="10425314" cy="131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b="true" sz="99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9479" y="6816555"/>
            <a:ext cx="12525577" cy="23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b="true" sz="3304">
                <a:solidFill>
                  <a:srgbClr val="FDFAF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DistilBERT</a:t>
            </a:r>
            <a:r>
              <a:rPr lang="en-US" sz="3304">
                <a:solidFill>
                  <a:srgbClr val="FDFAF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In a movie recommendation system, it can process movie descriptions, reviews, or metadata to create embeddings, enabling personalized suggestions by matching user preferences with similar movies efficiently.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22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7872" y="4039339"/>
            <a:ext cx="12058633" cy="2570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90"/>
              </a:lnSpc>
            </a:pPr>
            <a:r>
              <a:rPr lang="en-US" b="true" sz="107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 </a:t>
            </a:r>
          </a:p>
          <a:p>
            <a:pPr algn="just">
              <a:lnSpc>
                <a:spcPts val="8890"/>
              </a:lnSpc>
            </a:pPr>
            <a:r>
              <a:rPr lang="en-US" b="true" sz="1071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PRE-PROCESSING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38212" y="0"/>
            <a:ext cx="7305788" cy="1288475"/>
          </a:xfrm>
          <a:custGeom>
            <a:avLst/>
            <a:gdLst/>
            <a:ahLst/>
            <a:cxnLst/>
            <a:rect r="r" b="b" t="t" l="l"/>
            <a:pathLst>
              <a:path h="1288475" w="7305788">
                <a:moveTo>
                  <a:pt x="0" y="0"/>
                </a:moveTo>
                <a:lnTo>
                  <a:pt x="7305788" y="0"/>
                </a:lnTo>
                <a:lnTo>
                  <a:pt x="7305788" y="1288475"/>
                </a:lnTo>
                <a:lnTo>
                  <a:pt x="0" y="128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333815" y="-777182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4117893" y="0"/>
                </a:moveTo>
                <a:lnTo>
                  <a:pt x="0" y="0"/>
                </a:lnTo>
                <a:lnTo>
                  <a:pt x="0" y="4050509"/>
                </a:lnTo>
                <a:lnTo>
                  <a:pt x="4117893" y="4050509"/>
                </a:lnTo>
                <a:lnTo>
                  <a:pt x="41178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03922" y="-777182"/>
            <a:ext cx="4117893" cy="4050509"/>
          </a:xfrm>
          <a:custGeom>
            <a:avLst/>
            <a:gdLst/>
            <a:ahLst/>
            <a:cxnLst/>
            <a:rect r="r" b="b" t="t" l="l"/>
            <a:pathLst>
              <a:path h="4050509" w="4117893">
                <a:moveTo>
                  <a:pt x="0" y="0"/>
                </a:moveTo>
                <a:lnTo>
                  <a:pt x="4117893" y="0"/>
                </a:lnTo>
                <a:lnTo>
                  <a:pt x="4117893" y="4050509"/>
                </a:lnTo>
                <a:lnTo>
                  <a:pt x="0" y="4050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85373" y="4803321"/>
            <a:ext cx="8167603" cy="4336255"/>
          </a:xfrm>
          <a:custGeom>
            <a:avLst/>
            <a:gdLst/>
            <a:ahLst/>
            <a:cxnLst/>
            <a:rect r="r" b="b" t="t" l="l"/>
            <a:pathLst>
              <a:path h="4336255" w="8167603">
                <a:moveTo>
                  <a:pt x="0" y="0"/>
                </a:moveTo>
                <a:lnTo>
                  <a:pt x="8167603" y="0"/>
                </a:lnTo>
                <a:lnTo>
                  <a:pt x="8167603" y="4336255"/>
                </a:lnTo>
                <a:lnTo>
                  <a:pt x="0" y="43362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079580" y="3677389"/>
            <a:ext cx="6099615" cy="5988713"/>
          </a:xfrm>
          <a:custGeom>
            <a:avLst/>
            <a:gdLst/>
            <a:ahLst/>
            <a:cxnLst/>
            <a:rect r="r" b="b" t="t" l="l"/>
            <a:pathLst>
              <a:path h="5988713" w="6099615">
                <a:moveTo>
                  <a:pt x="6099615" y="0"/>
                </a:moveTo>
                <a:lnTo>
                  <a:pt x="0" y="0"/>
                </a:lnTo>
                <a:lnTo>
                  <a:pt x="0" y="5988712"/>
                </a:lnTo>
                <a:lnTo>
                  <a:pt x="6099615" y="5988712"/>
                </a:lnTo>
                <a:lnTo>
                  <a:pt x="609961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7063" y="2912422"/>
            <a:ext cx="15813864" cy="4810050"/>
          </a:xfrm>
          <a:custGeom>
            <a:avLst/>
            <a:gdLst/>
            <a:ahLst/>
            <a:cxnLst/>
            <a:rect r="r" b="b" t="t" l="l"/>
            <a:pathLst>
              <a:path h="4810050" w="15813864">
                <a:moveTo>
                  <a:pt x="0" y="0"/>
                </a:moveTo>
                <a:lnTo>
                  <a:pt x="15813864" y="0"/>
                </a:lnTo>
                <a:lnTo>
                  <a:pt x="15813864" y="4810050"/>
                </a:lnTo>
                <a:lnTo>
                  <a:pt x="0" y="481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37063" y="1314450"/>
            <a:ext cx="10425314" cy="131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3"/>
              </a:lnSpc>
            </a:pPr>
            <a:r>
              <a:rPr lang="en-US" b="true" sz="999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DATA-CLEANING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20365" y="6453179"/>
            <a:ext cx="6894105" cy="7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0"/>
              </a:lnSpc>
              <a:spcBef>
                <a:spcPct val="0"/>
              </a:spcBef>
            </a:pPr>
            <a:r>
              <a:rPr lang="en-US" b="true" sz="4386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CHANGE TO LOWER CASE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8707" y="204493"/>
            <a:ext cx="13310586" cy="4939007"/>
          </a:xfrm>
          <a:custGeom>
            <a:avLst/>
            <a:gdLst/>
            <a:ahLst/>
            <a:cxnLst/>
            <a:rect r="r" b="b" t="t" l="l"/>
            <a:pathLst>
              <a:path h="4939007" w="13310586">
                <a:moveTo>
                  <a:pt x="0" y="0"/>
                </a:moveTo>
                <a:lnTo>
                  <a:pt x="13310586" y="0"/>
                </a:lnTo>
                <a:lnTo>
                  <a:pt x="13310586" y="4939007"/>
                </a:lnTo>
                <a:lnTo>
                  <a:pt x="0" y="4939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1345" y="5357477"/>
            <a:ext cx="13205309" cy="4401770"/>
          </a:xfrm>
          <a:custGeom>
            <a:avLst/>
            <a:gdLst/>
            <a:ahLst/>
            <a:cxnLst/>
            <a:rect r="r" b="b" t="t" l="l"/>
            <a:pathLst>
              <a:path h="4401770" w="13205309">
                <a:moveTo>
                  <a:pt x="0" y="0"/>
                </a:moveTo>
                <a:lnTo>
                  <a:pt x="13205310" y="0"/>
                </a:lnTo>
                <a:lnTo>
                  <a:pt x="13205310" y="4401770"/>
                </a:lnTo>
                <a:lnTo>
                  <a:pt x="0" y="4401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329747" y="1260730"/>
            <a:ext cx="5850019" cy="79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0"/>
              </a:lnSpc>
              <a:spcBef>
                <a:spcPct val="0"/>
              </a:spcBef>
            </a:pPr>
            <a:r>
              <a:rPr lang="en-US" b="true" sz="4386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STOPWORD REMOVAL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29747" y="5820424"/>
            <a:ext cx="6559753" cy="1590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b="true" sz="4329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SPECIAL CHARACTER AND NUMBER REMOVAL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1858" y="511065"/>
            <a:ext cx="14080056" cy="8747235"/>
          </a:xfrm>
          <a:custGeom>
            <a:avLst/>
            <a:gdLst/>
            <a:ahLst/>
            <a:cxnLst/>
            <a:rect r="r" b="b" t="t" l="l"/>
            <a:pathLst>
              <a:path h="8747235" w="14080056">
                <a:moveTo>
                  <a:pt x="0" y="0"/>
                </a:moveTo>
                <a:lnTo>
                  <a:pt x="14080056" y="0"/>
                </a:lnTo>
                <a:lnTo>
                  <a:pt x="14080056" y="8747235"/>
                </a:lnTo>
                <a:lnTo>
                  <a:pt x="0" y="874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11112" y="2800441"/>
            <a:ext cx="8321603" cy="191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2"/>
              </a:lnSpc>
              <a:spcBef>
                <a:spcPct val="0"/>
              </a:spcBef>
            </a:pPr>
            <a:r>
              <a:rPr lang="en-US" b="true" sz="5251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STEMMING AND LEMMATIZATION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DAGWzXYtA7E</dc:identifier>
  <dcterms:modified xsi:type="dcterms:W3CDTF">2011-08-01T06:04:30Z</dcterms:modified>
  <cp:revision>1</cp:revision>
  <dc:title>Group 1</dc:title>
</cp:coreProperties>
</file>